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C13F1B7-08D4-431A-A07A-ADC0E9DEE805}" type="datetimeFigureOut">
              <a:rPr lang="ru-RU" smtClean="0"/>
              <a:t>06.09.2016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88C22F-40DB-46DA-BFF4-229E455340F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C13F1B7-08D4-431A-A07A-ADC0E9DEE805}" type="datetimeFigureOut">
              <a:rPr lang="ru-RU" smtClean="0"/>
              <a:t>06.09.2016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88C22F-40DB-46DA-BFF4-229E455340F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C13F1B7-08D4-431A-A07A-ADC0E9DEE805}" type="datetimeFigureOut">
              <a:rPr lang="ru-RU" smtClean="0"/>
              <a:t>06.09.2016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88C22F-40DB-46DA-BFF4-229E455340FA}"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C13F1B7-08D4-431A-A07A-ADC0E9DEE805}" type="datetimeFigureOut">
              <a:rPr lang="ru-RU" smtClean="0"/>
              <a:t>06.09.2016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88C22F-40DB-46DA-BFF4-229E455340FA}"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C13F1B7-08D4-431A-A07A-ADC0E9DEE805}" type="datetimeFigureOut">
              <a:rPr lang="ru-RU" smtClean="0"/>
              <a:t>06.09.2016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88C22F-40DB-46DA-BFF4-229E455340F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9C13F1B7-08D4-431A-A07A-ADC0E9DEE805}" type="datetimeFigureOut">
              <a:rPr lang="ru-RU" smtClean="0"/>
              <a:t>06.09.2016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88C22F-40DB-46DA-BFF4-229E455340FA}"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C13F1B7-08D4-431A-A07A-ADC0E9DEE805}" type="datetimeFigureOut">
              <a:rPr lang="ru-RU" smtClean="0"/>
              <a:t>06.09.2016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188C22F-40DB-46DA-BFF4-229E455340F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C13F1B7-08D4-431A-A07A-ADC0E9DEE805}" type="datetimeFigureOut">
              <a:rPr lang="ru-RU" smtClean="0"/>
              <a:t>06.09.2016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188C22F-40DB-46DA-BFF4-229E455340F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C13F1B7-08D4-431A-A07A-ADC0E9DEE805}" type="datetimeFigureOut">
              <a:rPr lang="ru-RU" smtClean="0"/>
              <a:t>06.09.2016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188C22F-40DB-46DA-BFF4-229E455340F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C13F1B7-08D4-431A-A07A-ADC0E9DEE805}" type="datetimeFigureOut">
              <a:rPr lang="ru-RU" smtClean="0"/>
              <a:t>06.09.2016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88C22F-40DB-46DA-BFF4-229E455340FA}"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C13F1B7-08D4-431A-A07A-ADC0E9DEE805}" type="datetimeFigureOut">
              <a:rPr lang="ru-RU" smtClean="0"/>
              <a:t>06.09.2016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88C22F-40DB-46DA-BFF4-229E455340FA}"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C13F1B7-08D4-431A-A07A-ADC0E9DEE805}" type="datetimeFigureOut">
              <a:rPr lang="ru-RU" smtClean="0"/>
              <a:t>06.09.2016</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188C22F-40DB-46DA-BFF4-229E455340FA}"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
            </a:r>
            <a:br>
              <a:rPr lang="ru-RU" dirty="0" smtClean="0"/>
            </a:br>
            <a:r>
              <a:rPr lang="ru-RU" dirty="0"/>
              <a:t/>
            </a:r>
            <a:br>
              <a:rPr lang="ru-RU" dirty="0"/>
            </a:br>
            <a:r>
              <a:rPr lang="ru-RU" sz="3600" dirty="0"/>
              <a:t>«Саратовский край-люби его и воспевай»</a:t>
            </a:r>
            <a:r>
              <a:rPr lang="ru-RU" dirty="0"/>
              <a:t/>
            </a:r>
            <a:br>
              <a:rPr lang="ru-RU" dirty="0"/>
            </a:br>
            <a:r>
              <a:rPr lang="ru-RU" dirty="0" smtClean="0"/>
              <a:t/>
            </a:r>
            <a:br>
              <a:rPr lang="ru-RU" dirty="0" smtClean="0"/>
            </a:br>
            <a:r>
              <a:rPr lang="ru-RU" dirty="0" smtClean="0"/>
              <a:t>«Воспевая волжские просторы….»</a:t>
            </a:r>
            <a:br>
              <a:rPr lang="ru-RU" dirty="0" smtClean="0"/>
            </a:br>
            <a:r>
              <a:rPr lang="ru-RU" dirty="0" smtClean="0"/>
              <a:t>«Песни Саратовского края»</a:t>
            </a:r>
            <a:endParaRPr lang="ru-RU" dirty="0"/>
          </a:p>
        </p:txBody>
      </p:sp>
      <p:sp>
        <p:nvSpPr>
          <p:cNvPr id="3" name="Подзаголовок 2"/>
          <p:cNvSpPr>
            <a:spLocks noGrp="1"/>
          </p:cNvSpPr>
          <p:nvPr>
            <p:ph type="subTitle" idx="1"/>
          </p:nvPr>
        </p:nvSpPr>
        <p:spPr>
          <a:xfrm>
            <a:off x="2699792" y="3556000"/>
            <a:ext cx="5904656" cy="2393279"/>
          </a:xfrm>
        </p:spPr>
        <p:txBody>
          <a:bodyPr>
            <a:normAutofit/>
          </a:bodyPr>
          <a:lstStyle/>
          <a:p>
            <a:r>
              <a:rPr lang="ru-RU" sz="2400" dirty="0" smtClean="0">
                <a:solidFill>
                  <a:schemeClr val="tx1"/>
                </a:solidFill>
              </a:rPr>
              <a:t>Работу выполнила: </a:t>
            </a:r>
            <a:r>
              <a:rPr lang="ru-RU" sz="2400" dirty="0" err="1" smtClean="0">
                <a:solidFill>
                  <a:schemeClr val="tx1"/>
                </a:solidFill>
              </a:rPr>
              <a:t>Батырова</a:t>
            </a:r>
            <a:r>
              <a:rPr lang="ru-RU" sz="2400" dirty="0" smtClean="0">
                <a:solidFill>
                  <a:schemeClr val="tx1"/>
                </a:solidFill>
              </a:rPr>
              <a:t> Рената</a:t>
            </a:r>
          </a:p>
          <a:p>
            <a:r>
              <a:rPr lang="ru-RU" sz="2400" dirty="0" smtClean="0">
                <a:solidFill>
                  <a:schemeClr val="tx1"/>
                </a:solidFill>
              </a:rPr>
              <a:t>Ученица 6 класса МБОУ «ООШ </a:t>
            </a:r>
            <a:r>
              <a:rPr lang="ru-RU" sz="2400" dirty="0" err="1" smtClean="0">
                <a:solidFill>
                  <a:schemeClr val="tx1"/>
                </a:solidFill>
              </a:rPr>
              <a:t>с.Чадаевка</a:t>
            </a:r>
            <a:r>
              <a:rPr lang="ru-RU" sz="2400" dirty="0" smtClean="0">
                <a:solidFill>
                  <a:schemeClr val="tx1"/>
                </a:solidFill>
              </a:rPr>
              <a:t>»</a:t>
            </a:r>
          </a:p>
          <a:p>
            <a:r>
              <a:rPr lang="ru-RU" sz="2400" dirty="0" smtClean="0">
                <a:solidFill>
                  <a:schemeClr val="tx1"/>
                </a:solidFill>
              </a:rPr>
              <a:t>Руководитель Васильева Т.А</a:t>
            </a:r>
          </a:p>
          <a:p>
            <a:endParaRPr lang="ru-RU" sz="2400" dirty="0" smtClean="0">
              <a:solidFill>
                <a:schemeClr val="tx1"/>
              </a:solidFill>
            </a:endParaRPr>
          </a:p>
          <a:p>
            <a:r>
              <a:rPr lang="ru-RU" sz="2400" dirty="0" smtClean="0">
                <a:solidFill>
                  <a:schemeClr val="tx1"/>
                </a:solidFill>
              </a:rPr>
              <a:t>2016 г</a:t>
            </a:r>
            <a:endParaRPr lang="ru-RU" sz="2400" dirty="0">
              <a:solidFill>
                <a:schemeClr val="tx1"/>
              </a:solidFill>
            </a:endParaRPr>
          </a:p>
        </p:txBody>
      </p:sp>
    </p:spTree>
    <p:extLst>
      <p:ext uri="{BB962C8B-B14F-4D97-AF65-F5344CB8AC3E}">
        <p14:creationId xmlns:p14="http://schemas.microsoft.com/office/powerpoint/2010/main" val="2544854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229600" cy="5976664"/>
          </a:xfrm>
        </p:spPr>
        <p:txBody>
          <a:bodyPr/>
          <a:lstStyle/>
          <a:p>
            <a:r>
              <a:rPr lang="ru-RU" dirty="0"/>
              <a:t>Самая же популярная песня, когда-либо созданная в Саратове — «Калинка», ставшая визитной карточкой России. Слова и музыку песни сочинил в 1860 г. фольклорист и композитор И.П. Ларионов (1830—1889).</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276872"/>
            <a:ext cx="6120680" cy="39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54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fontScale="92500" lnSpcReduction="20000"/>
          </a:bodyPr>
          <a:lstStyle/>
          <a:p>
            <a:pPr marL="0" indent="0" algn="ctr">
              <a:buNone/>
            </a:pPr>
            <a:r>
              <a:rPr lang="ru-RU" dirty="0">
                <a:latin typeface="Times New Roman" pitchFamily="18" charset="0"/>
                <a:cs typeface="Times New Roman" pitchFamily="18" charset="0"/>
              </a:rPr>
              <a:t>Калинка, калинка, калинка моя!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В саду ягода малинка, малинка моя!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Ах! Под сосною под зеленою</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Спать положите вы меня;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Ай, люли, люли, ай, люли, люли,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Спать положите вы меня.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Калинка, калинка, калинка моя!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В саду ягода малинка, малинка моя!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Ах! </a:t>
            </a:r>
            <a:r>
              <a:rPr lang="ru-RU" dirty="0" err="1">
                <a:latin typeface="Times New Roman" pitchFamily="18" charset="0"/>
                <a:cs typeface="Times New Roman" pitchFamily="18" charset="0"/>
              </a:rPr>
              <a:t>Сосенушка</a:t>
            </a:r>
            <a:r>
              <a:rPr lang="ru-RU" dirty="0">
                <a:latin typeface="Times New Roman" pitchFamily="18" charset="0"/>
                <a:cs typeface="Times New Roman" pitchFamily="18" charset="0"/>
              </a:rPr>
              <a:t> ты зеленая,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Не шуми же надо мной!</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Ай, люли, люли, ай, люли, люли,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Не шуми же надо мной!</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Калинка, калинка, калинка моя!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В саду ягода малинка, малинка моя!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Ах! Красавица, душа-девица,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Полюби же ты меня!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Ай, люли, люли, ай, люли, люли,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Полюби же ты меня!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Калинка, калинка, калинка моя!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В саду ягода малинка, малинка моя!</a:t>
            </a:r>
          </a:p>
        </p:txBody>
      </p:sp>
    </p:spTree>
    <p:extLst>
      <p:ext uri="{BB962C8B-B14F-4D97-AF65-F5344CB8AC3E}">
        <p14:creationId xmlns:p14="http://schemas.microsoft.com/office/powerpoint/2010/main" val="266379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1052736"/>
            <a:ext cx="3887287" cy="5073744"/>
          </a:xfrm>
        </p:spPr>
        <p:txBody>
          <a:bodyPr>
            <a:normAutofit/>
          </a:bodyPr>
          <a:lstStyle/>
          <a:p>
            <a:r>
              <a:rPr lang="ru-RU" dirty="0"/>
              <a:t>Среди песен XX в. следует назвать «Жди меня» и «Корреспондентскую застольную» («От Москвы до Бреста...»). Слова к ним написал К.М. Симонов (1915 — 1979), детство которого прошло в Саратове.</a:t>
            </a:r>
          </a:p>
        </p:txBody>
      </p:sp>
      <p:sp>
        <p:nvSpPr>
          <p:cNvPr id="4" name="Объект 3"/>
          <p:cNvSpPr>
            <a:spLocks noGrp="1"/>
          </p:cNvSpPr>
          <p:nvPr>
            <p:ph sz="quarter" idx="14"/>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647" y="1412776"/>
            <a:ext cx="4782197"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324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229600" cy="6009531"/>
          </a:xfrm>
        </p:spPr>
        <p:txBody>
          <a:bodyPr numCol="1" spcCol="144000">
            <a:normAutofit/>
          </a:bodyPr>
          <a:lstStyle/>
          <a:p>
            <a:pPr marL="0" indent="0" algn="ctr">
              <a:buNone/>
            </a:pPr>
            <a:r>
              <a:rPr lang="ru-RU" sz="1600" dirty="0" smtClean="0">
                <a:latin typeface="Times New Roman" pitchFamily="18" charset="0"/>
                <a:cs typeface="Times New Roman" pitchFamily="18" charset="0"/>
              </a:rPr>
              <a:t>Жди меня, и я вернусь.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Только очень жди,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Жди, когда наводят грусть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Желтые дожди,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Жди, когда снега метут,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Жди, когда жара,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Жди, когда других не ждут,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Позабыв вчера.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Жди, когда из дальних мест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Писем не придет,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Жди, когда уж надоест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Всем, кто вместе ждет. </a:t>
            </a:r>
          </a:p>
          <a:p>
            <a:pPr marL="0" indent="0" algn="ctr">
              <a:buNone/>
            </a:pPr>
            <a:r>
              <a:rPr lang="ru-RU" sz="1600" dirty="0" smtClean="0">
                <a:latin typeface="Times New Roman" pitchFamily="18" charset="0"/>
                <a:cs typeface="Times New Roman" pitchFamily="18" charset="0"/>
              </a:rPr>
              <a:t>Жди меня, и я вернусь,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Не желай добра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Всем, кто знает наизусть,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Что забыть пора.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Пусть поверят сын и мать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 то, что нет меня,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Пусть друзья устанут ждать,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Сядут у огня,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Выпьют горькое вино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На помин души...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Жди. И с ними заодно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Выпить не спеши.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486090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1124744"/>
            <a:ext cx="4031303" cy="5001736"/>
          </a:xfrm>
        </p:spPr>
        <p:txBody>
          <a:bodyPr>
            <a:normAutofit fontScale="92500"/>
          </a:bodyPr>
          <a:lstStyle/>
          <a:p>
            <a:r>
              <a:rPr lang="ru-RU" dirty="0"/>
              <a:t>К первой половине XX в. относятся песни уроженца села Безлесье </a:t>
            </a:r>
            <a:r>
              <a:rPr lang="ru-RU" dirty="0" err="1"/>
              <a:t>Балашовского</a:t>
            </a:r>
            <a:r>
              <a:rPr lang="ru-RU" dirty="0"/>
              <a:t> уезда А.И. Ходакова (1893—1973), издававшего стихи под псевдонимом Антон Пришелец. Его песни «Куда бежишь, тропинка милая», «Ой ты, рожь», «Песенка про чибиса» («У дороги чибис»), «Край родной» («То берёзка, то рябина») в репертуаре народных хоров и ансамблей и поныне.</a:t>
            </a:r>
          </a:p>
        </p:txBody>
      </p:sp>
      <p:sp>
        <p:nvSpPr>
          <p:cNvPr id="4" name="Объект 3"/>
          <p:cNvSpPr>
            <a:spLocks noGrp="1"/>
          </p:cNvSpPr>
          <p:nvPr>
            <p:ph sz="quarter" idx="14"/>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454971"/>
            <a:ext cx="4536504" cy="36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127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noAutofit/>
          </a:bodyPr>
          <a:lstStyle/>
          <a:p>
            <a:pPr marL="0" indent="0" algn="ctr">
              <a:buNone/>
            </a:pPr>
            <a:r>
              <a:rPr lang="ru-RU" sz="2400" dirty="0">
                <a:latin typeface="Times New Roman" pitchFamily="18" charset="0"/>
                <a:cs typeface="Times New Roman" pitchFamily="18" charset="0"/>
              </a:rPr>
              <a:t>В поле за околицей,</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Там, где ты идёшь,</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И шумит и клонится</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У дороги рожь.</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Чёрны очи видели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Через поле вброд</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Там на встречу, издали,</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Паренёк идёт</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Припев:</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Ой ты, рожь,</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Хорошо поёшь!</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Ты о чём поёшь,</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Золотая рожь?</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Счастье повстречается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Мимо не пройдёшь,</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Ой ты, рожь!</a:t>
            </a:r>
          </a:p>
        </p:txBody>
      </p:sp>
    </p:spTree>
    <p:extLst>
      <p:ext uri="{BB962C8B-B14F-4D97-AF65-F5344CB8AC3E}">
        <p14:creationId xmlns:p14="http://schemas.microsoft.com/office/powerpoint/2010/main" val="168407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1556792"/>
            <a:ext cx="3822192" cy="4824536"/>
          </a:xfrm>
        </p:spPr>
        <p:txBody>
          <a:bodyPr/>
          <a:lstStyle/>
          <a:p>
            <a:r>
              <a:rPr lang="ru-RU" dirty="0"/>
              <a:t>Музыкальным символом 60-х можно назвать песню Г. Колесникова (1937 — 1995) «Тополя» («Тополя, тополя, в город мой влюблённые.»), в 1964 — 1965 годах жившего в Саратове.</a:t>
            </a:r>
          </a:p>
        </p:txBody>
      </p:sp>
      <p:sp>
        <p:nvSpPr>
          <p:cNvPr id="4" name="Объект 3"/>
          <p:cNvSpPr>
            <a:spLocks noGrp="1"/>
          </p:cNvSpPr>
          <p:nvPr>
            <p:ph sz="quarter" idx="14"/>
          </p:nvPr>
        </p:nvSpPr>
        <p:spPr/>
        <p:txBody>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420888"/>
            <a:ext cx="432048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47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291264" cy="5937523"/>
          </a:xfrm>
        </p:spPr>
        <p:txBody>
          <a:bodyPr>
            <a:noAutofit/>
          </a:bodyPr>
          <a:lstStyle/>
          <a:p>
            <a:pPr marL="0" indent="0" algn="ctr">
              <a:buNone/>
            </a:pPr>
            <a:r>
              <a:rPr lang="ru-RU" sz="1800" dirty="0">
                <a:latin typeface="Times New Roman" pitchFamily="18" charset="0"/>
                <a:cs typeface="Times New Roman" pitchFamily="18" charset="0"/>
              </a:rPr>
              <a:t>Тополя, тополя,</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В город мой влюблённые,</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На пути - деревца,</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Деревца зелёные.</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Беспокойной весной</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Вы шумите листвой,</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И не спится вам</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Вместе со мной.</a:t>
            </a:r>
          </a:p>
          <a:p>
            <a:pPr marL="0" indent="0" algn="ctr">
              <a:buNone/>
            </a:pPr>
            <a:r>
              <a:rPr lang="ru-RU" sz="1800" dirty="0">
                <a:latin typeface="Times New Roman" pitchFamily="18" charset="0"/>
                <a:cs typeface="Times New Roman" pitchFamily="18" charset="0"/>
              </a:rPr>
              <a:t>Тополя, тополя,</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Беспокойной весной</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Вы шумите листвой.</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Тополя, тополя,</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И не спится вам</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Вместе со мной.</a:t>
            </a:r>
          </a:p>
          <a:p>
            <a:pPr marL="0" indent="0" algn="ctr">
              <a:buNone/>
            </a:pPr>
            <a:r>
              <a:rPr lang="ru-RU" sz="1800" dirty="0">
                <a:latin typeface="Times New Roman" pitchFamily="18" charset="0"/>
                <a:cs typeface="Times New Roman" pitchFamily="18" charset="0"/>
              </a:rPr>
              <a:t>Тополя, тополя,</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Солнцем коронованы.</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Ждут дороги меня</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И тревоги новые.</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Далеко ухожу,</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В сердце вас уношу,</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Как весенний</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Волнующий шум.</a:t>
            </a:r>
          </a:p>
          <a:p>
            <a:pPr marL="0" indent="0" algn="ctr">
              <a:buNone/>
            </a:pPr>
            <a:endParaRPr lang="ru-RU" sz="1800" dirty="0"/>
          </a:p>
        </p:txBody>
      </p:sp>
    </p:spTree>
    <p:extLst>
      <p:ext uri="{BB962C8B-B14F-4D97-AF65-F5344CB8AC3E}">
        <p14:creationId xmlns:p14="http://schemas.microsoft.com/office/powerpoint/2010/main" val="3189197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1484784"/>
            <a:ext cx="3959295" cy="4641696"/>
          </a:xfrm>
        </p:spPr>
        <p:txBody>
          <a:bodyPr>
            <a:normAutofit fontScale="92500" lnSpcReduction="10000"/>
          </a:bodyPr>
          <a:lstStyle/>
          <a:p>
            <a:r>
              <a:rPr lang="ru-RU" dirty="0"/>
              <a:t>Но самой популярной песней о Саратове, воспринимаемой народом как гимн нашему городу, является песня «Огней так много золотых.», прозвучавшая в кинофильме «Дело было в </a:t>
            </a:r>
            <a:r>
              <a:rPr lang="ru-RU" dirty="0" err="1"/>
              <a:t>Пенькове</a:t>
            </a:r>
            <a:r>
              <a:rPr lang="ru-RU" dirty="0"/>
              <a:t>». Автор слов — Н.К. </a:t>
            </a:r>
            <a:r>
              <a:rPr lang="ru-RU" dirty="0" err="1"/>
              <a:t>Доризо</a:t>
            </a:r>
            <a:r>
              <a:rPr lang="ru-RU" dirty="0"/>
              <a:t> (р. 1923). На земле Саратовской он был лишь однажды — в июле 1968 года, на встрече с читателями в музее-усадьбе Н. Г. Чернышевского.</a:t>
            </a:r>
          </a:p>
        </p:txBody>
      </p:sp>
      <p:sp>
        <p:nvSpPr>
          <p:cNvPr id="4" name="Объект 3"/>
          <p:cNvSpPr>
            <a:spLocks noGrp="1"/>
          </p:cNvSpPr>
          <p:nvPr>
            <p:ph sz="quarter" idx="14"/>
          </p:nvPr>
        </p:nvSpPr>
        <p:spPr/>
        <p:txBody>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564904"/>
            <a:ext cx="4788024" cy="367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77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fontScale="85000" lnSpcReduction="20000"/>
          </a:bodyPr>
          <a:lstStyle/>
          <a:p>
            <a:pPr marL="0" indent="0" algn="ctr">
              <a:buNone/>
            </a:pPr>
            <a:r>
              <a:rPr lang="ru-RU" sz="2000" dirty="0" smtClean="0">
                <a:latin typeface="Times New Roman" pitchFamily="18" charset="0"/>
                <a:cs typeface="Times New Roman" pitchFamily="18" charset="0"/>
              </a:rPr>
              <a:t>Огней так много золотых </a:t>
            </a:r>
          </a:p>
          <a:p>
            <a:pPr marL="0" indent="0" algn="ctr">
              <a:buNone/>
            </a:pPr>
            <a:r>
              <a:rPr lang="ru-RU" sz="2000" dirty="0" smtClean="0">
                <a:latin typeface="Times New Roman" pitchFamily="18" charset="0"/>
                <a:cs typeface="Times New Roman" pitchFamily="18" charset="0"/>
              </a:rPr>
              <a:t>На улицах Саратова. </a:t>
            </a:r>
          </a:p>
          <a:p>
            <a:pPr marL="0" indent="0" algn="ctr">
              <a:buNone/>
            </a:pPr>
            <a:r>
              <a:rPr lang="ru-RU" sz="2000" dirty="0" smtClean="0">
                <a:latin typeface="Times New Roman" pitchFamily="18" charset="0"/>
                <a:cs typeface="Times New Roman" pitchFamily="18" charset="0"/>
              </a:rPr>
              <a:t>Парней так много холостых,</a:t>
            </a:r>
          </a:p>
          <a:p>
            <a:pPr marL="0" indent="0" algn="ctr">
              <a:buNone/>
            </a:pPr>
            <a:r>
              <a:rPr lang="ru-RU" sz="2000" dirty="0" smtClean="0">
                <a:latin typeface="Times New Roman" pitchFamily="18" charset="0"/>
                <a:cs typeface="Times New Roman" pitchFamily="18" charset="0"/>
              </a:rPr>
              <a:t> А я люблю женатого, </a:t>
            </a:r>
          </a:p>
          <a:p>
            <a:pPr marL="0" indent="0" algn="ctr">
              <a:buNone/>
            </a:pPr>
            <a:r>
              <a:rPr lang="ru-RU" sz="2000" dirty="0" smtClean="0">
                <a:latin typeface="Times New Roman" pitchFamily="18" charset="0"/>
                <a:cs typeface="Times New Roman" pitchFamily="18" charset="0"/>
              </a:rPr>
              <a:t>Парней так много холостых, </a:t>
            </a:r>
          </a:p>
          <a:p>
            <a:pPr marL="0" indent="0" algn="ctr">
              <a:buNone/>
            </a:pPr>
            <a:r>
              <a:rPr lang="ru-RU" sz="2000" dirty="0" smtClean="0">
                <a:latin typeface="Times New Roman" pitchFamily="18" charset="0"/>
                <a:cs typeface="Times New Roman" pitchFamily="18" charset="0"/>
              </a:rPr>
              <a:t>А я люблю женатого. </a:t>
            </a:r>
          </a:p>
          <a:p>
            <a:pPr marL="0" indent="0" algn="ctr">
              <a:buNone/>
            </a:pPr>
            <a:r>
              <a:rPr lang="ru-RU" sz="2000" dirty="0" smtClean="0">
                <a:latin typeface="Times New Roman" pitchFamily="18" charset="0"/>
                <a:cs typeface="Times New Roman" pitchFamily="18" charset="0"/>
              </a:rPr>
              <a:t>Эх, рано он завёл семью!</a:t>
            </a:r>
          </a:p>
          <a:p>
            <a:pPr marL="0" indent="0" algn="ctr">
              <a:buNone/>
            </a:pPr>
            <a:r>
              <a:rPr lang="ru-RU" sz="2000" dirty="0" smtClean="0">
                <a:latin typeface="Times New Roman" pitchFamily="18" charset="0"/>
                <a:cs typeface="Times New Roman" pitchFamily="18" charset="0"/>
              </a:rPr>
              <a:t> Печальная история!</a:t>
            </a:r>
          </a:p>
          <a:p>
            <a:pPr marL="0" indent="0" algn="ctr">
              <a:buNone/>
            </a:pPr>
            <a:r>
              <a:rPr lang="ru-RU" sz="2000" dirty="0" smtClean="0">
                <a:latin typeface="Times New Roman" pitchFamily="18" charset="0"/>
                <a:cs typeface="Times New Roman" pitchFamily="18" charset="0"/>
              </a:rPr>
              <a:t> Я от себя любовь таю,</a:t>
            </a:r>
          </a:p>
          <a:p>
            <a:pPr marL="0" indent="0" algn="ctr">
              <a:buNone/>
            </a:pPr>
            <a:r>
              <a:rPr lang="ru-RU" sz="2000" dirty="0" smtClean="0">
                <a:latin typeface="Times New Roman" pitchFamily="18" charset="0"/>
                <a:cs typeface="Times New Roman" pitchFamily="18" charset="0"/>
              </a:rPr>
              <a:t> А от него - тем более. </a:t>
            </a:r>
          </a:p>
          <a:p>
            <a:pPr marL="0" indent="0" algn="ctr">
              <a:buNone/>
            </a:pPr>
            <a:r>
              <a:rPr lang="ru-RU" sz="2000" dirty="0" smtClean="0">
                <a:latin typeface="Times New Roman" pitchFamily="18" charset="0"/>
                <a:cs typeface="Times New Roman" pitchFamily="18" charset="0"/>
              </a:rPr>
              <a:t>Я от него бежать хочу, </a:t>
            </a:r>
          </a:p>
          <a:p>
            <a:pPr marL="0" indent="0" algn="ctr">
              <a:buNone/>
            </a:pPr>
            <a:r>
              <a:rPr lang="ru-RU" sz="2000" dirty="0" smtClean="0">
                <a:latin typeface="Times New Roman" pitchFamily="18" charset="0"/>
                <a:cs typeface="Times New Roman" pitchFamily="18" charset="0"/>
              </a:rPr>
              <a:t>Лишь только он покажется, </a:t>
            </a:r>
          </a:p>
          <a:p>
            <a:pPr marL="0" indent="0" algn="ctr">
              <a:buNone/>
            </a:pPr>
            <a:r>
              <a:rPr lang="ru-RU" sz="2000" dirty="0" smtClean="0">
                <a:latin typeface="Times New Roman" pitchFamily="18" charset="0"/>
                <a:cs typeface="Times New Roman" pitchFamily="18" charset="0"/>
              </a:rPr>
              <a:t>А вдруг, всё то, о чём молчу, </a:t>
            </a:r>
          </a:p>
          <a:p>
            <a:pPr marL="0" indent="0" algn="ctr">
              <a:buNone/>
            </a:pPr>
            <a:r>
              <a:rPr lang="ru-RU" sz="2000" dirty="0" smtClean="0">
                <a:latin typeface="Times New Roman" pitchFamily="18" charset="0"/>
                <a:cs typeface="Times New Roman" pitchFamily="18" charset="0"/>
              </a:rPr>
              <a:t>Само собою скажется?</a:t>
            </a:r>
          </a:p>
          <a:p>
            <a:pPr marL="0" indent="0" algn="ctr">
              <a:buNone/>
            </a:pPr>
            <a:r>
              <a:rPr lang="ru-RU" sz="2000" dirty="0" smtClean="0">
                <a:latin typeface="Times New Roman" pitchFamily="18" charset="0"/>
                <a:cs typeface="Times New Roman" pitchFamily="18" charset="0"/>
              </a:rPr>
              <a:t> Его я видеть не должна</a:t>
            </a:r>
          </a:p>
          <a:p>
            <a:pPr marL="0" indent="0" algn="ctr">
              <a:buNone/>
            </a:pPr>
            <a:r>
              <a:rPr lang="ru-RU" sz="2000" dirty="0" smtClean="0">
                <a:latin typeface="Times New Roman" pitchFamily="18" charset="0"/>
                <a:cs typeface="Times New Roman" pitchFamily="18" charset="0"/>
              </a:rPr>
              <a:t> - Боюсь ему понравиться. </a:t>
            </a:r>
          </a:p>
          <a:p>
            <a:pPr marL="0" indent="0" algn="ctr">
              <a:buNone/>
            </a:pPr>
            <a:r>
              <a:rPr lang="ru-RU" sz="2000" dirty="0" smtClean="0">
                <a:latin typeface="Times New Roman" pitchFamily="18" charset="0"/>
                <a:cs typeface="Times New Roman" pitchFamily="18" charset="0"/>
              </a:rPr>
              <a:t>С любовью справлюсь я одна, </a:t>
            </a:r>
          </a:p>
          <a:p>
            <a:pPr marL="0" indent="0" algn="ctr">
              <a:buNone/>
            </a:pPr>
            <a:r>
              <a:rPr lang="ru-RU" sz="2000" dirty="0" smtClean="0">
                <a:latin typeface="Times New Roman" pitchFamily="18" charset="0"/>
                <a:cs typeface="Times New Roman" pitchFamily="18" charset="0"/>
              </a:rPr>
              <a:t>А вместе нам не справиться! </a:t>
            </a:r>
          </a:p>
          <a:p>
            <a:pPr marL="0" indent="0" algn="ctr">
              <a:buNone/>
            </a:pPr>
            <a:r>
              <a:rPr lang="ru-RU" sz="2000" dirty="0" smtClean="0">
                <a:latin typeface="Times New Roman" pitchFamily="18" charset="0"/>
                <a:cs typeface="Times New Roman" pitchFamily="18" charset="0"/>
              </a:rPr>
              <a:t>Огней так много золотых </a:t>
            </a:r>
          </a:p>
          <a:p>
            <a:pPr marL="0" indent="0" algn="ctr">
              <a:buNone/>
            </a:pPr>
            <a:r>
              <a:rPr lang="ru-RU" sz="2000" dirty="0" smtClean="0">
                <a:latin typeface="Times New Roman" pitchFamily="18" charset="0"/>
                <a:cs typeface="Times New Roman" pitchFamily="18" charset="0"/>
              </a:rPr>
              <a:t>На улицах Саратова.</a:t>
            </a:r>
          </a:p>
          <a:p>
            <a:pPr marL="0" indent="0" algn="ctr">
              <a:buNone/>
            </a:pPr>
            <a:r>
              <a:rPr lang="ru-RU" sz="2000" dirty="0" smtClean="0">
                <a:latin typeface="Times New Roman" pitchFamily="18" charset="0"/>
                <a:cs typeface="Times New Roman" pitchFamily="18" charset="0"/>
              </a:rPr>
              <a:t> Парней так много холостых,</a:t>
            </a:r>
          </a:p>
          <a:p>
            <a:pPr marL="0" indent="0" algn="ctr">
              <a:buNone/>
            </a:pPr>
            <a:r>
              <a:rPr lang="ru-RU" sz="2000" dirty="0" smtClean="0">
                <a:latin typeface="Times New Roman" pitchFamily="18" charset="0"/>
                <a:cs typeface="Times New Roman" pitchFamily="18" charset="0"/>
              </a:rPr>
              <a:t> А я люблю женатого...</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0072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r>
              <a:rPr lang="ru-RU" dirty="0"/>
              <a:t>Песни саратовских поэтов, звучавшие не только в России, но и в Европе, появились ещё в XIX веке. Первой из них можно считать «Не шей ты мне, матушка, красный сарафан». Автор стихов — наш земляк, поэт Н. Г. Цыганов (1800—1833), чьё детство прошло в Вольске и Саратове. Этот романс нравился А.С. Пушкину. Впоследствии он воспринимался как народная песня. В наследии Н. Г. Цыганова — около полусотни стихотворений, некоторые из них широко распространены в народной среде.</a:t>
            </a:r>
          </a:p>
        </p:txBody>
      </p:sp>
      <p:sp>
        <p:nvSpPr>
          <p:cNvPr id="2" name="Заголовок 1"/>
          <p:cNvSpPr>
            <a:spLocks noGrp="1"/>
          </p:cNvSpPr>
          <p:nvPr>
            <p:ph type="title"/>
          </p:nvPr>
        </p:nvSpPr>
        <p:spPr/>
        <p:txBody>
          <a:bodyPr>
            <a:normAutofit fontScale="90000"/>
          </a:bodyPr>
          <a:lstStyle/>
          <a:p>
            <a:r>
              <a:rPr lang="ru-RU" dirty="0" smtClean="0"/>
              <a:t>Песни, рождённые в саратовском крае</a:t>
            </a:r>
            <a:endParaRPr lang="ru-RU" dirty="0"/>
          </a:p>
        </p:txBody>
      </p:sp>
    </p:spTree>
    <p:extLst>
      <p:ext uri="{BB962C8B-B14F-4D97-AF65-F5344CB8AC3E}">
        <p14:creationId xmlns:p14="http://schemas.microsoft.com/office/powerpoint/2010/main" val="1863784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9" y="620688"/>
            <a:ext cx="7596832" cy="5505475"/>
          </a:xfrm>
        </p:spPr>
        <p:txBody>
          <a:bodyPr/>
          <a:lstStyle/>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1" y="404664"/>
            <a:ext cx="820891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84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457200" y="115889"/>
            <a:ext cx="7427168" cy="5977408"/>
          </a:xfrm>
        </p:spPr>
        <p:txBody>
          <a:bodyPr>
            <a:normAutofit fontScale="40000" lnSpcReduction="20000"/>
          </a:bodyPr>
          <a:lstStyle/>
          <a:p>
            <a:pPr marL="0" indent="0">
              <a:buNone/>
            </a:pPr>
            <a:r>
              <a:rPr lang="ru-RU" dirty="0" smtClean="0"/>
              <a:t/>
            </a:r>
            <a:br>
              <a:rPr lang="ru-RU" dirty="0" smtClean="0"/>
            </a:br>
            <a:r>
              <a:rPr lang="ru-RU" sz="4200" dirty="0" smtClean="0">
                <a:latin typeface="Times New Roman" pitchFamily="18" charset="0"/>
                <a:cs typeface="Times New Roman" pitchFamily="18" charset="0"/>
              </a:rPr>
              <a:t>"Не шей ты мне, матушка, Красный сарафан, </a:t>
            </a:r>
          </a:p>
          <a:p>
            <a:pPr marL="0" indent="0">
              <a:buNone/>
            </a:pPr>
            <a:r>
              <a:rPr lang="ru-RU" sz="4200" dirty="0" smtClean="0">
                <a:latin typeface="Times New Roman" pitchFamily="18" charset="0"/>
                <a:cs typeface="Times New Roman" pitchFamily="18" charset="0"/>
              </a:rPr>
              <a:t>Не входи, </a:t>
            </a:r>
            <a:r>
              <a:rPr lang="ru-RU" sz="4200" dirty="0" err="1" smtClean="0">
                <a:latin typeface="Times New Roman" pitchFamily="18" charset="0"/>
                <a:cs typeface="Times New Roman" pitchFamily="18" charset="0"/>
              </a:rPr>
              <a:t>родимушка</a:t>
            </a:r>
            <a:r>
              <a:rPr lang="ru-RU" sz="4200" dirty="0" smtClean="0">
                <a:latin typeface="Times New Roman" pitchFamily="18" charset="0"/>
                <a:cs typeface="Times New Roman" pitchFamily="18" charset="0"/>
              </a:rPr>
              <a:t>, Попусту в изъян! </a:t>
            </a:r>
          </a:p>
          <a:p>
            <a:pPr marL="0" indent="0">
              <a:buNone/>
            </a:pPr>
            <a:r>
              <a:rPr lang="ru-RU" sz="4200" dirty="0" smtClean="0">
                <a:latin typeface="Times New Roman" pitchFamily="18" charset="0"/>
                <a:cs typeface="Times New Roman" pitchFamily="18" charset="0"/>
              </a:rPr>
              <a:t>Рано мою </a:t>
            </a:r>
            <a:r>
              <a:rPr lang="ru-RU" sz="4200" dirty="0" err="1" smtClean="0">
                <a:latin typeface="Times New Roman" pitchFamily="18" charset="0"/>
                <a:cs typeface="Times New Roman" pitchFamily="18" charset="0"/>
              </a:rPr>
              <a:t>косыньку</a:t>
            </a:r>
            <a:r>
              <a:rPr lang="ru-RU" sz="4200" dirty="0" smtClean="0">
                <a:latin typeface="Times New Roman" pitchFamily="18" charset="0"/>
                <a:cs typeface="Times New Roman" pitchFamily="18" charset="0"/>
              </a:rPr>
              <a:t> На две расплетать! </a:t>
            </a:r>
          </a:p>
          <a:p>
            <a:pPr marL="0" indent="0">
              <a:buNone/>
            </a:pPr>
            <a:r>
              <a:rPr lang="ru-RU" sz="4200" dirty="0" smtClean="0">
                <a:latin typeface="Times New Roman" pitchFamily="18" charset="0"/>
                <a:cs typeface="Times New Roman" pitchFamily="18" charset="0"/>
              </a:rPr>
              <a:t>Прикажи мне русую В ленту убирать!</a:t>
            </a:r>
          </a:p>
          <a:p>
            <a:pPr marL="0" indent="0">
              <a:buNone/>
            </a:pPr>
            <a:r>
              <a:rPr lang="ru-RU" sz="4200" dirty="0" smtClean="0">
                <a:latin typeface="Times New Roman" pitchFamily="18" charset="0"/>
                <a:cs typeface="Times New Roman" pitchFamily="18" charset="0"/>
              </a:rPr>
              <a:t> Пущай, не покрытая Шелковой фатой, </a:t>
            </a:r>
          </a:p>
          <a:p>
            <a:pPr marL="0" indent="0">
              <a:buNone/>
            </a:pPr>
            <a:r>
              <a:rPr lang="ru-RU" sz="4200" dirty="0" smtClean="0">
                <a:latin typeface="Times New Roman" pitchFamily="18" charset="0"/>
                <a:cs typeface="Times New Roman" pitchFamily="18" charset="0"/>
              </a:rPr>
              <a:t>Очи молодецкие Веселит собой! </a:t>
            </a:r>
          </a:p>
          <a:p>
            <a:pPr marL="0" indent="0">
              <a:buNone/>
            </a:pPr>
            <a:r>
              <a:rPr lang="ru-RU" sz="4200" dirty="0" smtClean="0">
                <a:latin typeface="Times New Roman" pitchFamily="18" charset="0"/>
                <a:cs typeface="Times New Roman" pitchFamily="18" charset="0"/>
              </a:rPr>
              <a:t>То ли житье девичье, Чтоб его менять, </a:t>
            </a:r>
          </a:p>
          <a:p>
            <a:pPr marL="0" indent="0">
              <a:buNone/>
            </a:pPr>
            <a:r>
              <a:rPr lang="ru-RU" sz="4200" dirty="0" smtClean="0">
                <a:latin typeface="Times New Roman" pitchFamily="18" charset="0"/>
                <a:cs typeface="Times New Roman" pitchFamily="18" charset="0"/>
              </a:rPr>
              <a:t>Торопиться замужем Охать да вздыхать? </a:t>
            </a:r>
          </a:p>
          <a:p>
            <a:pPr marL="0" indent="0">
              <a:buNone/>
            </a:pPr>
            <a:r>
              <a:rPr lang="ru-RU" sz="4200" dirty="0" smtClean="0">
                <a:latin typeface="Times New Roman" pitchFamily="18" charset="0"/>
                <a:cs typeface="Times New Roman" pitchFamily="18" charset="0"/>
              </a:rPr>
              <a:t>Золотая волюшка Мне милей всего! </a:t>
            </a:r>
          </a:p>
          <a:p>
            <a:pPr marL="0" indent="0">
              <a:buNone/>
            </a:pPr>
            <a:r>
              <a:rPr lang="ru-RU" sz="4200" dirty="0" smtClean="0">
                <a:latin typeface="Times New Roman" pitchFamily="18" charset="0"/>
                <a:cs typeface="Times New Roman" pitchFamily="18" charset="0"/>
              </a:rPr>
              <a:t>Не хочу я с волюшкой В свете ничего!" – </a:t>
            </a:r>
          </a:p>
          <a:p>
            <a:pPr marL="0" indent="0">
              <a:buNone/>
            </a:pPr>
            <a:r>
              <a:rPr lang="ru-RU" sz="4200" dirty="0" smtClean="0">
                <a:latin typeface="Times New Roman" pitchFamily="18" charset="0"/>
                <a:cs typeface="Times New Roman" pitchFamily="18" charset="0"/>
              </a:rPr>
              <a:t>"Дитя мое, дитятко, Дочка милая! </a:t>
            </a:r>
          </a:p>
          <a:p>
            <a:pPr marL="0" indent="0">
              <a:buNone/>
            </a:pPr>
            <a:r>
              <a:rPr lang="ru-RU" sz="4200" dirty="0" smtClean="0">
                <a:latin typeface="Times New Roman" pitchFamily="18" charset="0"/>
                <a:cs typeface="Times New Roman" pitchFamily="18" charset="0"/>
              </a:rPr>
              <a:t>Головка победная, Неразумная! </a:t>
            </a:r>
          </a:p>
          <a:p>
            <a:pPr marL="0" indent="0">
              <a:buNone/>
            </a:pPr>
            <a:r>
              <a:rPr lang="ru-RU" sz="4200" dirty="0" smtClean="0">
                <a:latin typeface="Times New Roman" pitchFamily="18" charset="0"/>
                <a:cs typeface="Times New Roman" pitchFamily="18" charset="0"/>
              </a:rPr>
              <a:t>Не век тебе пташечкой Звонко распевать, </a:t>
            </a:r>
          </a:p>
          <a:p>
            <a:pPr marL="0" indent="0">
              <a:buNone/>
            </a:pPr>
            <a:r>
              <a:rPr lang="ru-RU" sz="4200" dirty="0" smtClean="0">
                <a:latin typeface="Times New Roman" pitchFamily="18" charset="0"/>
                <a:cs typeface="Times New Roman" pitchFamily="18" charset="0"/>
              </a:rPr>
              <a:t>Легкокрылой бабочкой По цветам порхать! </a:t>
            </a:r>
          </a:p>
          <a:p>
            <a:pPr marL="0" indent="0">
              <a:buNone/>
            </a:pPr>
            <a:r>
              <a:rPr lang="ru-RU" sz="4200" dirty="0" err="1" smtClean="0">
                <a:latin typeface="Times New Roman" pitchFamily="18" charset="0"/>
                <a:cs typeface="Times New Roman" pitchFamily="18" charset="0"/>
              </a:rPr>
              <a:t>Заблекнут</a:t>
            </a:r>
            <a:r>
              <a:rPr lang="ru-RU" sz="4200" dirty="0" smtClean="0">
                <a:latin typeface="Times New Roman" pitchFamily="18" charset="0"/>
                <a:cs typeface="Times New Roman" pitchFamily="18" charset="0"/>
              </a:rPr>
              <a:t> на </a:t>
            </a:r>
            <a:r>
              <a:rPr lang="ru-RU" sz="4200" dirty="0" err="1" smtClean="0">
                <a:latin typeface="Times New Roman" pitchFamily="18" charset="0"/>
                <a:cs typeface="Times New Roman" pitchFamily="18" charset="0"/>
              </a:rPr>
              <a:t>щеченьках</a:t>
            </a:r>
            <a:r>
              <a:rPr lang="ru-RU" sz="4200" dirty="0" smtClean="0">
                <a:latin typeface="Times New Roman" pitchFamily="18" charset="0"/>
                <a:cs typeface="Times New Roman" pitchFamily="18" charset="0"/>
              </a:rPr>
              <a:t> Маковы цветы, </a:t>
            </a:r>
          </a:p>
          <a:p>
            <a:pPr marL="0" indent="0">
              <a:buNone/>
            </a:pPr>
            <a:r>
              <a:rPr lang="ru-RU" sz="4200" dirty="0" smtClean="0">
                <a:latin typeface="Times New Roman" pitchFamily="18" charset="0"/>
                <a:cs typeface="Times New Roman" pitchFamily="18" charset="0"/>
              </a:rPr>
              <a:t>Прискучат </a:t>
            </a:r>
            <a:r>
              <a:rPr lang="ru-RU" sz="4200" dirty="0" err="1" smtClean="0">
                <a:latin typeface="Times New Roman" pitchFamily="18" charset="0"/>
                <a:cs typeface="Times New Roman" pitchFamily="18" charset="0"/>
              </a:rPr>
              <a:t>забавушки</a:t>
            </a:r>
            <a:r>
              <a:rPr lang="ru-RU" sz="4200" dirty="0" smtClean="0">
                <a:latin typeface="Times New Roman" pitchFamily="18" charset="0"/>
                <a:cs typeface="Times New Roman" pitchFamily="18" charset="0"/>
              </a:rPr>
              <a:t> - Стоскуешься ты! </a:t>
            </a:r>
          </a:p>
          <a:p>
            <a:pPr marL="0" indent="0">
              <a:buNone/>
            </a:pPr>
            <a:r>
              <a:rPr lang="ru-RU" sz="4200" dirty="0" smtClean="0">
                <a:latin typeface="Times New Roman" pitchFamily="18" charset="0"/>
                <a:cs typeface="Times New Roman" pitchFamily="18" charset="0"/>
              </a:rPr>
              <a:t>А мы и при старости Себя веселим: Младость </a:t>
            </a:r>
            <a:r>
              <a:rPr lang="ru-RU" sz="4200" dirty="0" err="1" smtClean="0">
                <a:latin typeface="Times New Roman" pitchFamily="18" charset="0"/>
                <a:cs typeface="Times New Roman" pitchFamily="18" charset="0"/>
              </a:rPr>
              <a:t>вспоминаючи</a:t>
            </a:r>
            <a:r>
              <a:rPr lang="ru-RU" sz="4200" dirty="0" smtClean="0">
                <a:latin typeface="Times New Roman" pitchFamily="18" charset="0"/>
                <a:cs typeface="Times New Roman" pitchFamily="18" charset="0"/>
              </a:rPr>
              <a:t>, </a:t>
            </a:r>
          </a:p>
          <a:p>
            <a:pPr marL="0" indent="0">
              <a:buNone/>
            </a:pPr>
            <a:r>
              <a:rPr lang="ru-RU" sz="4200" dirty="0" smtClean="0">
                <a:latin typeface="Times New Roman" pitchFamily="18" charset="0"/>
                <a:cs typeface="Times New Roman" pitchFamily="18" charset="0"/>
              </a:rPr>
              <a:t>На детей глядим;</a:t>
            </a:r>
          </a:p>
          <a:p>
            <a:pPr marL="0" indent="0">
              <a:buNone/>
            </a:pPr>
            <a:r>
              <a:rPr lang="ru-RU" sz="4200" dirty="0" smtClean="0">
                <a:latin typeface="Times New Roman" pitchFamily="18" charset="0"/>
                <a:cs typeface="Times New Roman" pitchFamily="18" charset="0"/>
              </a:rPr>
              <a:t> И я </a:t>
            </a:r>
            <a:r>
              <a:rPr lang="ru-RU" sz="4200" dirty="0" err="1" smtClean="0">
                <a:latin typeface="Times New Roman" pitchFamily="18" charset="0"/>
                <a:cs typeface="Times New Roman" pitchFamily="18" charset="0"/>
              </a:rPr>
              <a:t>молодешенька</a:t>
            </a:r>
            <a:r>
              <a:rPr lang="ru-RU" sz="4200" dirty="0" smtClean="0">
                <a:latin typeface="Times New Roman" pitchFamily="18" charset="0"/>
                <a:cs typeface="Times New Roman" pitchFamily="18" charset="0"/>
              </a:rPr>
              <a:t> Была такова, И мне те же в девушках </a:t>
            </a:r>
            <a:r>
              <a:rPr lang="ru-RU" sz="4200" dirty="0" err="1" smtClean="0">
                <a:latin typeface="Times New Roman" pitchFamily="18" charset="0"/>
                <a:cs typeface="Times New Roman" pitchFamily="18" charset="0"/>
              </a:rPr>
              <a:t>Пелися</a:t>
            </a:r>
            <a:r>
              <a:rPr lang="ru-RU" sz="4200" dirty="0" smtClean="0">
                <a:latin typeface="Times New Roman" pitchFamily="18" charset="0"/>
                <a:cs typeface="Times New Roman" pitchFamily="18" charset="0"/>
              </a:rPr>
              <a:t> слова!"</a:t>
            </a:r>
            <a:endParaRPr lang="ru-RU" sz="4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647" y="12576"/>
            <a:ext cx="316835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21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76672"/>
            <a:ext cx="8219256" cy="5649491"/>
          </a:xfrm>
        </p:spPr>
        <p:txBody>
          <a:bodyPr/>
          <a:lstStyle/>
          <a:p>
            <a:r>
              <a:rPr lang="ru-RU" dirty="0"/>
              <a:t>На стихи саратовского помещика А.В. Тимофеева (1812—1883) «Свадьба» композитор А.С. Даргомыжский написал музыку. Так появилась известная песня «Нас венчали не в церкви».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88840"/>
            <a:ext cx="76200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88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179512" y="116632"/>
            <a:ext cx="8229600" cy="6480720"/>
          </a:xfrm>
        </p:spPr>
        <p:txBody>
          <a:bodyPr>
            <a:noAutofit/>
          </a:bodyPr>
          <a:lstStyle/>
          <a:p>
            <a:pPr marL="0" indent="0" algn="ctr">
              <a:buNone/>
            </a:pPr>
            <a:r>
              <a:rPr lang="ru-RU" sz="1800" dirty="0">
                <a:latin typeface="Times New Roman" pitchFamily="18" charset="0"/>
                <a:cs typeface="Times New Roman" pitchFamily="18" charset="0"/>
              </a:rPr>
              <a:t>Нас венчали не в церкви,</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Не в венцах со свечами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От растяжки колечко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Стало нам обручальным</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Тонкой струнки коснуться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Вот какая засада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Дернул черт оглянуться</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За полшага до ада</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Все понятно и просто,</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Что смогли - то успели.</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По пустынным погостам</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Нас отпели метели</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err="1">
                <a:latin typeface="Times New Roman" pitchFamily="18" charset="0"/>
                <a:cs typeface="Times New Roman" pitchFamily="18" charset="0"/>
              </a:rPr>
              <a:t>Несвезухой</a:t>
            </a:r>
            <a:r>
              <a:rPr lang="ru-RU" sz="1800" dirty="0">
                <a:latin typeface="Times New Roman" pitchFamily="18" charset="0"/>
                <a:cs typeface="Times New Roman" pitchFamily="18" charset="0"/>
              </a:rPr>
              <a:t>-судьбой</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Мы </a:t>
            </a:r>
            <a:r>
              <a:rPr lang="ru-RU" sz="1800" dirty="0" err="1">
                <a:latin typeface="Times New Roman" pitchFamily="18" charset="0"/>
                <a:cs typeface="Times New Roman" pitchFamily="18" charset="0"/>
              </a:rPr>
              <a:t>спелёнуты</a:t>
            </a:r>
            <a:r>
              <a:rPr lang="ru-RU" sz="1800" dirty="0">
                <a:latin typeface="Times New Roman" pitchFamily="18" charset="0"/>
                <a:cs typeface="Times New Roman" pitchFamily="18" charset="0"/>
              </a:rPr>
              <a:t> справно:</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Южный Крест надо мной,</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Над тобой - православный</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Треплет ласковым ветром</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Прядку снежных волос,</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И несется над Пертом</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Над уютной Кинг-Роз:</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"Не найти мне ответа</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Там, где пулей - вопрос,</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Каждый шаг - сантиметром,</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Время - пять папирос..." </a:t>
            </a:r>
          </a:p>
        </p:txBody>
      </p:sp>
    </p:spTree>
    <p:extLst>
      <p:ext uri="{BB962C8B-B14F-4D97-AF65-F5344CB8AC3E}">
        <p14:creationId xmlns:p14="http://schemas.microsoft.com/office/powerpoint/2010/main" val="429015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1556792"/>
            <a:ext cx="3887287" cy="4569688"/>
          </a:xfrm>
        </p:spPr>
        <p:txBody>
          <a:bodyPr>
            <a:normAutofit/>
          </a:bodyPr>
          <a:lstStyle/>
          <a:p>
            <a:r>
              <a:rPr lang="ru-RU" dirty="0"/>
              <a:t>Г. А. </a:t>
            </a:r>
            <a:r>
              <a:rPr lang="ru-RU" dirty="0" err="1"/>
              <a:t>Лишин</a:t>
            </a:r>
            <a:r>
              <a:rPr lang="ru-RU" dirty="0"/>
              <a:t> (1854—1888), живший в 1880-х годах в Саратове, был композитором, а не профессиональным поэтом. Тем не менее, на его слова композитор Малашкин написал знаменитый романс «О, если б мог выразить в звуке».</a:t>
            </a:r>
          </a:p>
        </p:txBody>
      </p:sp>
      <p:sp>
        <p:nvSpPr>
          <p:cNvPr id="4" name="Объект 3"/>
          <p:cNvSpPr>
            <a:spLocks noGrp="1"/>
          </p:cNvSpPr>
          <p:nvPr>
            <p:ph sz="quarter" idx="14"/>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556792"/>
            <a:ext cx="388843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176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363272" cy="5937523"/>
          </a:xfrm>
        </p:spPr>
        <p:txBody>
          <a:bodyPr/>
          <a:lstStyle/>
          <a:p>
            <a:pPr marL="0" indent="0" algn="ctr">
              <a:buNone/>
            </a:pPr>
            <a:r>
              <a:rPr lang="ru-RU" dirty="0" smtClean="0">
                <a:latin typeface="Times New Roman" pitchFamily="18" charset="0"/>
                <a:cs typeface="Times New Roman" pitchFamily="18" charset="0"/>
              </a:rPr>
              <a:t>О, если б мог выразить в звуке Всю силу страданий моих, </a:t>
            </a:r>
          </a:p>
          <a:p>
            <a:pPr marL="0" indent="0" algn="ctr">
              <a:buNone/>
            </a:pPr>
            <a:r>
              <a:rPr lang="ru-RU" dirty="0" smtClean="0">
                <a:latin typeface="Times New Roman" pitchFamily="18" charset="0"/>
                <a:cs typeface="Times New Roman" pitchFamily="18" charset="0"/>
              </a:rPr>
              <a:t>В душе моей стихли бы муки </a:t>
            </a:r>
          </a:p>
          <a:p>
            <a:pPr marL="0" indent="0" algn="ctr">
              <a:buNone/>
            </a:pPr>
            <a:r>
              <a:rPr lang="ru-RU" dirty="0" smtClean="0">
                <a:latin typeface="Times New Roman" pitchFamily="18" charset="0"/>
                <a:cs typeface="Times New Roman" pitchFamily="18" charset="0"/>
              </a:rPr>
              <a:t>И ропот сомненья затих! </a:t>
            </a:r>
          </a:p>
          <a:p>
            <a:pPr marL="0" indent="0" algn="ctr">
              <a:buNone/>
            </a:pPr>
            <a:r>
              <a:rPr lang="ru-RU" dirty="0" smtClean="0">
                <a:latin typeface="Times New Roman" pitchFamily="18" charset="0"/>
                <a:cs typeface="Times New Roman" pitchFamily="18" charset="0"/>
              </a:rPr>
              <a:t>И я б отдохнул, дорогая, </a:t>
            </a:r>
          </a:p>
          <a:p>
            <a:pPr marL="0" indent="0" algn="ctr">
              <a:buNone/>
            </a:pPr>
            <a:r>
              <a:rPr lang="ru-RU" dirty="0" smtClean="0">
                <a:latin typeface="Times New Roman" pitchFamily="18" charset="0"/>
                <a:cs typeface="Times New Roman" pitchFamily="18" charset="0"/>
              </a:rPr>
              <a:t>Страдание высказав все, </a:t>
            </a:r>
          </a:p>
          <a:p>
            <a:pPr marL="0" indent="0" algn="ctr">
              <a:buNone/>
            </a:pPr>
            <a:r>
              <a:rPr lang="ru-RU" dirty="0" smtClean="0">
                <a:latin typeface="Times New Roman" pitchFamily="18" charset="0"/>
                <a:cs typeface="Times New Roman" pitchFamily="18" charset="0"/>
              </a:rPr>
              <a:t>Заветному звуку внимая, </a:t>
            </a:r>
          </a:p>
          <a:p>
            <a:pPr marL="0" indent="0" algn="ctr">
              <a:buNone/>
            </a:pPr>
            <a:r>
              <a:rPr lang="ru-RU" dirty="0" smtClean="0">
                <a:latin typeface="Times New Roman" pitchFamily="18" charset="0"/>
                <a:cs typeface="Times New Roman" pitchFamily="18" charset="0"/>
              </a:rPr>
              <a:t>Разбилось бы сердце мое.</a:t>
            </a:r>
            <a:endParaRPr lang="ru-RU"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212976"/>
            <a:ext cx="5904656"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30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1196752"/>
            <a:ext cx="3887287" cy="4929728"/>
          </a:xfrm>
        </p:spPr>
        <p:txBody>
          <a:bodyPr/>
          <a:lstStyle/>
          <a:p>
            <a:r>
              <a:rPr lang="ru-RU" dirty="0"/>
              <a:t>А. Н. Будищев (1867 — 1916), уроженец имения Богоявленский </a:t>
            </a:r>
            <a:r>
              <a:rPr lang="ru-RU" dirty="0" err="1"/>
              <a:t>Чардым</a:t>
            </a:r>
            <a:r>
              <a:rPr lang="ru-RU" dirty="0"/>
              <a:t> Петровского уезда, подарил нам романс «Калитка» («Лишь только вечер затеплится синий.»).</a:t>
            </a:r>
          </a:p>
        </p:txBody>
      </p:sp>
      <p:sp>
        <p:nvSpPr>
          <p:cNvPr id="4" name="Объект 3"/>
          <p:cNvSpPr>
            <a:spLocks noGrp="1"/>
          </p:cNvSpPr>
          <p:nvPr>
            <p:ph sz="quarter" idx="14"/>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484784"/>
            <a:ext cx="403244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414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229600" cy="5793507"/>
          </a:xfrm>
        </p:spPr>
        <p:txBody>
          <a:bodyPr>
            <a:noAutofit/>
          </a:bodyPr>
          <a:lstStyle/>
          <a:p>
            <a:pPr marL="0" indent="0" algn="ctr">
              <a:buNone/>
            </a:pPr>
            <a:r>
              <a:rPr lang="ru-RU" sz="2000" dirty="0" smtClean="0">
                <a:latin typeface="Times New Roman" pitchFamily="18" charset="0"/>
                <a:cs typeface="Times New Roman" pitchFamily="18" charset="0"/>
              </a:rPr>
              <a:t>Лишь только вечер затеплится синий, </a:t>
            </a:r>
          </a:p>
          <a:p>
            <a:pPr marL="0" indent="0" algn="ctr">
              <a:buNone/>
            </a:pPr>
            <a:r>
              <a:rPr lang="ru-RU" sz="2000" dirty="0" smtClean="0">
                <a:latin typeface="Times New Roman" pitchFamily="18" charset="0"/>
                <a:cs typeface="Times New Roman" pitchFamily="18" charset="0"/>
              </a:rPr>
              <a:t>Лишь только звезды зажгут небеса</a:t>
            </a:r>
          </a:p>
          <a:p>
            <a:pPr marL="0" indent="0" algn="ctr">
              <a:buNone/>
            </a:pPr>
            <a:r>
              <a:rPr lang="ru-RU" sz="2000" dirty="0" smtClean="0">
                <a:latin typeface="Times New Roman" pitchFamily="18" charset="0"/>
                <a:cs typeface="Times New Roman" pitchFamily="18" charset="0"/>
              </a:rPr>
              <a:t> И черемух серебряный иней </a:t>
            </a:r>
          </a:p>
          <a:p>
            <a:pPr marL="0" indent="0" algn="ctr">
              <a:buNone/>
            </a:pPr>
            <a:r>
              <a:rPr lang="ru-RU" sz="2000" dirty="0" smtClean="0">
                <a:latin typeface="Times New Roman" pitchFamily="18" charset="0"/>
                <a:cs typeface="Times New Roman" pitchFamily="18" charset="0"/>
              </a:rPr>
              <a:t>Уберет жемчугами роса —</a:t>
            </a:r>
          </a:p>
          <a:p>
            <a:pPr marL="0" indent="0" algn="ctr">
              <a:buNone/>
            </a:pPr>
            <a:r>
              <a:rPr lang="ru-RU" sz="2000" dirty="0" smtClean="0">
                <a:latin typeface="Times New Roman" pitchFamily="18" charset="0"/>
                <a:cs typeface="Times New Roman" pitchFamily="18" charset="0"/>
              </a:rPr>
              <a:t> Припев: Отвори потихоньку калитку</a:t>
            </a:r>
          </a:p>
          <a:p>
            <a:pPr marL="0" indent="0" algn="ctr">
              <a:buNone/>
            </a:pPr>
            <a:r>
              <a:rPr lang="ru-RU" sz="2000" dirty="0" smtClean="0">
                <a:latin typeface="Times New Roman" pitchFamily="18" charset="0"/>
                <a:cs typeface="Times New Roman" pitchFamily="18" charset="0"/>
              </a:rPr>
              <a:t> И войди Б тихий садик как тень. </a:t>
            </a:r>
          </a:p>
          <a:p>
            <a:pPr marL="0" indent="0" algn="ctr">
              <a:buNone/>
            </a:pPr>
            <a:r>
              <a:rPr lang="ru-RU" sz="2000" dirty="0" smtClean="0">
                <a:latin typeface="Times New Roman" pitchFamily="18" charset="0"/>
                <a:cs typeface="Times New Roman" pitchFamily="18" charset="0"/>
              </a:rPr>
              <a:t>Не забудь потемнее накидку, </a:t>
            </a:r>
          </a:p>
          <a:p>
            <a:pPr marL="0" indent="0" algn="ctr">
              <a:buNone/>
            </a:pPr>
            <a:r>
              <a:rPr lang="ru-RU" sz="2000" dirty="0" smtClean="0">
                <a:latin typeface="Times New Roman" pitchFamily="18" charset="0"/>
                <a:cs typeface="Times New Roman" pitchFamily="18" charset="0"/>
              </a:rPr>
              <a:t>Кружева на головку надень. </a:t>
            </a:r>
          </a:p>
          <a:p>
            <a:pPr marL="0" indent="0" algn="ctr">
              <a:buNone/>
            </a:pPr>
            <a:r>
              <a:rPr lang="ru-RU" sz="2000" dirty="0" smtClean="0">
                <a:latin typeface="Times New Roman" pitchFamily="18" charset="0"/>
                <a:cs typeface="Times New Roman" pitchFamily="18" charset="0"/>
              </a:rPr>
              <a:t>Там, где гуще сплетаются ветки, </a:t>
            </a:r>
          </a:p>
          <a:p>
            <a:pPr marL="0" indent="0" algn="ctr">
              <a:buNone/>
            </a:pPr>
            <a:r>
              <a:rPr lang="ru-RU" sz="2000" dirty="0" smtClean="0">
                <a:latin typeface="Times New Roman" pitchFamily="18" charset="0"/>
                <a:cs typeface="Times New Roman" pitchFamily="18" charset="0"/>
              </a:rPr>
              <a:t>У беседки тебя подожду</a:t>
            </a:r>
          </a:p>
          <a:p>
            <a:pPr marL="0" indent="0" algn="ctr">
              <a:buNone/>
            </a:pPr>
            <a:r>
              <a:rPr lang="ru-RU" sz="2000" dirty="0" smtClean="0">
                <a:latin typeface="Times New Roman" pitchFamily="18" charset="0"/>
                <a:cs typeface="Times New Roman" pitchFamily="18" charset="0"/>
              </a:rPr>
              <a:t> И на самом пороге беседки</a:t>
            </a:r>
          </a:p>
          <a:p>
            <a:pPr marL="0" indent="0" algn="ctr">
              <a:buNone/>
            </a:pPr>
            <a:r>
              <a:rPr lang="ru-RU" sz="2000" dirty="0" smtClean="0">
                <a:latin typeface="Times New Roman" pitchFamily="18" charset="0"/>
                <a:cs typeface="Times New Roman" pitchFamily="18" charset="0"/>
              </a:rPr>
              <a:t> С милых уст кружева отведу. </a:t>
            </a:r>
          </a:p>
          <a:p>
            <a:pPr marL="0" indent="0" algn="ctr">
              <a:buNone/>
            </a:pPr>
            <a:r>
              <a:rPr lang="ru-RU" sz="2000" dirty="0" smtClean="0">
                <a:latin typeface="Times New Roman" pitchFamily="18" charset="0"/>
                <a:cs typeface="Times New Roman" pitchFamily="18" charset="0"/>
              </a:rPr>
              <a:t>Припев: Отвори потихоньку калитку</a:t>
            </a:r>
          </a:p>
          <a:p>
            <a:pPr marL="0" indent="0" algn="ctr">
              <a:buNone/>
            </a:pPr>
            <a:r>
              <a:rPr lang="ru-RU" sz="2000" dirty="0" smtClean="0">
                <a:latin typeface="Times New Roman" pitchFamily="18" charset="0"/>
                <a:cs typeface="Times New Roman" pitchFamily="18" charset="0"/>
              </a:rPr>
              <a:t> И войди в тихий садик как тень.</a:t>
            </a:r>
          </a:p>
          <a:p>
            <a:pPr marL="0" indent="0" algn="ctr">
              <a:buNone/>
            </a:pPr>
            <a:r>
              <a:rPr lang="ru-RU" sz="2000" dirty="0" smtClean="0">
                <a:latin typeface="Times New Roman" pitchFamily="18" charset="0"/>
                <a:cs typeface="Times New Roman" pitchFamily="18" charset="0"/>
              </a:rPr>
              <a:t> Не забудь потемнее накидку, </a:t>
            </a:r>
          </a:p>
          <a:p>
            <a:pPr marL="0" indent="0" algn="ctr">
              <a:buNone/>
            </a:pPr>
            <a:r>
              <a:rPr lang="ru-RU" sz="2000" dirty="0" smtClean="0">
                <a:latin typeface="Times New Roman" pitchFamily="18" charset="0"/>
                <a:cs typeface="Times New Roman" pitchFamily="18" charset="0"/>
              </a:rPr>
              <a:t>Кружева на головку надень.</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6030160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105</TotalTime>
  <Words>766</Words>
  <Application>Microsoft Office PowerPoint</Application>
  <PresentationFormat>Экран (4:3)</PresentationFormat>
  <Paragraphs>88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Волна</vt:lpstr>
      <vt:lpstr>  «Саратовский край-люби его и воспевай»  «Воспевая волжские просторы….» «Песни Саратовского края»</vt:lpstr>
      <vt:lpstr>Песни, рождённые в саратовском крае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Танюша</dc:creator>
  <cp:lastModifiedBy>Танюша</cp:lastModifiedBy>
  <cp:revision>13</cp:revision>
  <dcterms:created xsi:type="dcterms:W3CDTF">2016-01-24T06:03:57Z</dcterms:created>
  <dcterms:modified xsi:type="dcterms:W3CDTF">2016-09-06T13:39:17Z</dcterms:modified>
</cp:coreProperties>
</file>